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0" r:id="rId1"/>
  </p:sldMasterIdLst>
  <p:sldIdLst>
    <p:sldId id="261" r:id="rId2"/>
  </p:sldIdLst>
  <p:sldSz cx="6858000" cy="43894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FF"/>
    <a:srgbClr val="4698AE"/>
    <a:srgbClr val="E6ADFF"/>
    <a:srgbClr val="D883FF"/>
    <a:srgbClr val="02819C"/>
    <a:srgbClr val="EDEDED"/>
    <a:srgbClr val="558997"/>
    <a:srgbClr val="498285"/>
    <a:srgbClr val="D0C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55"/>
    <p:restoredTop sz="96341"/>
  </p:normalViewPr>
  <p:slideViewPr>
    <p:cSldViewPr snapToGrid="0" snapToObjects="1">
      <p:cViewPr varScale="1">
        <p:scale>
          <a:sx n="189" d="100"/>
          <a:sy n="189" d="100"/>
        </p:scale>
        <p:origin x="17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2.png>
</file>

<file path=ppt/media/image2.svg>
</file>

<file path=ppt/media/image3.png>
</file>

<file path=ppt/media/image4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718364"/>
            <a:ext cx="5143500" cy="1528175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305472"/>
            <a:ext cx="5143500" cy="1059764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932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5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6" y="233697"/>
            <a:ext cx="1478756" cy="37198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7" y="233697"/>
            <a:ext cx="4350544" cy="37198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8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2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094312"/>
            <a:ext cx="5915025" cy="1825884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2937470"/>
            <a:ext cx="5915025" cy="96018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28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168485"/>
            <a:ext cx="2914650" cy="27850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168485"/>
            <a:ext cx="2914650" cy="27850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63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33697"/>
            <a:ext cx="5915025" cy="8484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076022"/>
            <a:ext cx="2901255" cy="52734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603364"/>
            <a:ext cx="2901255" cy="2358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076022"/>
            <a:ext cx="2915543" cy="52734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603364"/>
            <a:ext cx="2915543" cy="2358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48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5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93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92629"/>
            <a:ext cx="2211883" cy="1024202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631998"/>
            <a:ext cx="3471863" cy="3119346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316831"/>
            <a:ext cx="2211883" cy="2439593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562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92629"/>
            <a:ext cx="2211883" cy="1024202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631998"/>
            <a:ext cx="3471863" cy="3119346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316831"/>
            <a:ext cx="2211883" cy="2439593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133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33697"/>
            <a:ext cx="5915025" cy="8484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168485"/>
            <a:ext cx="5915025" cy="2785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4068359"/>
            <a:ext cx="1543050" cy="2336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6B43A-FB72-2B4A-8DB0-B6C23179BADB}" type="datetimeFigureOut">
              <a:rPr lang="en-US" smtClean="0"/>
              <a:t>6/5/23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4068359"/>
            <a:ext cx="2314575" cy="2336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4068359"/>
            <a:ext cx="1543050" cy="2336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DA157-2590-A84D-8A48-811BF5936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68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emf"/><Relationship Id="rId3" Type="http://schemas.openxmlformats.org/officeDocument/2006/relationships/image" Target="../media/image2.svg"/><Relationship Id="rId7" Type="http://schemas.openxmlformats.org/officeDocument/2006/relationships/image" Target="../media/image6.emf"/><Relationship Id="rId12" Type="http://schemas.openxmlformats.org/officeDocument/2006/relationships/image" Target="../media/image10.emf"/><Relationship Id="rId2" Type="http://schemas.openxmlformats.org/officeDocument/2006/relationships/image" Target="../media/image1.png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microsoft.com/office/2007/relationships/hdphoto" Target="../media/hdphoto1.wdp"/><Relationship Id="rId5" Type="http://schemas.openxmlformats.org/officeDocument/2006/relationships/image" Target="../media/image4.svg"/><Relationship Id="rId15" Type="http://schemas.openxmlformats.org/officeDocument/2006/relationships/image" Target="../media/image13.em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96AE2FE4-015D-932D-E3B0-2990117E4907}"/>
              </a:ext>
            </a:extLst>
          </p:cNvPr>
          <p:cNvGrpSpPr/>
          <p:nvPr/>
        </p:nvGrpSpPr>
        <p:grpSpPr>
          <a:xfrm>
            <a:off x="3714493" y="2372459"/>
            <a:ext cx="3291840" cy="1954059"/>
            <a:chOff x="3727941" y="2399351"/>
            <a:chExt cx="3200400" cy="1954059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42851E63-D6B5-9C34-5EA8-0F91C2348C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b="21711"/>
            <a:stretch/>
          </p:blipFill>
          <p:spPr>
            <a:xfrm>
              <a:off x="3727941" y="2399351"/>
              <a:ext cx="3200400" cy="1728980"/>
            </a:xfrm>
            <a:prstGeom prst="rect">
              <a:avLst/>
            </a:prstGeom>
          </p:spPr>
        </p:pic>
        <p:pic>
          <p:nvPicPr>
            <p:cNvPr id="59" name="Graphic 58">
              <a:extLst>
                <a:ext uri="{FF2B5EF4-FFF2-40B4-BE49-F238E27FC236}">
                  <a16:creationId xmlns:a16="http://schemas.microsoft.com/office/drawing/2014/main" id="{32FAE6F8-EA79-E7A6-05E8-CE4F0C1EE4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t="87417"/>
            <a:stretch/>
          </p:blipFill>
          <p:spPr>
            <a:xfrm>
              <a:off x="4044576" y="4045632"/>
              <a:ext cx="2670226" cy="307778"/>
            </a:xfrm>
            <a:prstGeom prst="rect">
              <a:avLst/>
            </a:prstGeom>
          </p:spPr>
        </p:pic>
      </p:grpSp>
      <p:pic>
        <p:nvPicPr>
          <p:cNvPr id="137" name="Picture 136">
            <a:extLst>
              <a:ext uri="{FF2B5EF4-FFF2-40B4-BE49-F238E27FC236}">
                <a16:creationId xmlns:a16="http://schemas.microsoft.com/office/drawing/2014/main" id="{83620BBC-B056-C3FA-98AE-F229043994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1949" y="1377700"/>
            <a:ext cx="2072854" cy="29941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8E17467-744E-D44D-1A1E-242DEB88D0AB}"/>
              </a:ext>
            </a:extLst>
          </p:cNvPr>
          <p:cNvGrpSpPr/>
          <p:nvPr/>
        </p:nvGrpSpPr>
        <p:grpSpPr>
          <a:xfrm>
            <a:off x="3495007" y="19677"/>
            <a:ext cx="3344564" cy="4370252"/>
            <a:chOff x="412729" y="5797035"/>
            <a:chExt cx="2538828" cy="1510990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FEBDCEC-3C34-6219-6B6D-FF785A2F7303}"/>
                </a:ext>
              </a:extLst>
            </p:cNvPr>
            <p:cNvSpPr/>
            <p:nvPr/>
          </p:nvSpPr>
          <p:spPr>
            <a:xfrm>
              <a:off x="419109" y="5800722"/>
              <a:ext cx="2532448" cy="1507303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3B8949F3-53DD-A767-A633-AC255FC28B0E}"/>
                </a:ext>
              </a:extLst>
            </p:cNvPr>
            <p:cNvSpPr/>
            <p:nvPr/>
          </p:nvSpPr>
          <p:spPr>
            <a:xfrm>
              <a:off x="412729" y="5797035"/>
              <a:ext cx="2527112" cy="12855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</p:grpSp>
      <p:pic>
        <p:nvPicPr>
          <p:cNvPr id="129" name="Picture 128">
            <a:extLst>
              <a:ext uri="{FF2B5EF4-FFF2-40B4-BE49-F238E27FC236}">
                <a16:creationId xmlns:a16="http://schemas.microsoft.com/office/drawing/2014/main" id="{3E514F39-52E1-1B2A-FBFC-9829795024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7748" y="431508"/>
            <a:ext cx="2072854" cy="299412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E4FD472-34EF-AD47-AD8E-216588BF2527}"/>
              </a:ext>
            </a:extLst>
          </p:cNvPr>
          <p:cNvGrpSpPr/>
          <p:nvPr/>
        </p:nvGrpSpPr>
        <p:grpSpPr>
          <a:xfrm>
            <a:off x="35158" y="19677"/>
            <a:ext cx="1250865" cy="4359588"/>
            <a:chOff x="412729" y="5797035"/>
            <a:chExt cx="2538828" cy="1510990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3637C5D-E6A3-E85F-6A0C-5938A9DF2838}"/>
                </a:ext>
              </a:extLst>
            </p:cNvPr>
            <p:cNvSpPr/>
            <p:nvPr/>
          </p:nvSpPr>
          <p:spPr>
            <a:xfrm>
              <a:off x="419109" y="5800722"/>
              <a:ext cx="2532448" cy="1507303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 dirty="0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EDEC5307-5D4A-F316-F499-F22403B8C27A}"/>
                </a:ext>
              </a:extLst>
            </p:cNvPr>
            <p:cNvSpPr/>
            <p:nvPr/>
          </p:nvSpPr>
          <p:spPr>
            <a:xfrm>
              <a:off x="412729" y="5797035"/>
              <a:ext cx="2527111" cy="131507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AAE1BBB-7378-124F-9B85-2CD136B5556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80" t="19406" r="13693" b="19021"/>
          <a:stretch/>
        </p:blipFill>
        <p:spPr>
          <a:xfrm>
            <a:off x="3483760" y="871747"/>
            <a:ext cx="1640333" cy="1444362"/>
          </a:xfrm>
          <a:prstGeom prst="rect">
            <a:avLst/>
          </a:prstGeom>
        </p:spPr>
      </p:pic>
      <p:sp>
        <p:nvSpPr>
          <p:cNvPr id="159" name="TextBox 158">
            <a:extLst>
              <a:ext uri="{FF2B5EF4-FFF2-40B4-BE49-F238E27FC236}">
                <a16:creationId xmlns:a16="http://schemas.microsoft.com/office/drawing/2014/main" id="{79BA94DE-7262-0748-8C22-AEDF266E034A}"/>
              </a:ext>
            </a:extLst>
          </p:cNvPr>
          <p:cNvSpPr txBox="1"/>
          <p:nvPr/>
        </p:nvSpPr>
        <p:spPr>
          <a:xfrm>
            <a:off x="3499211" y="653008"/>
            <a:ext cx="18729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c2) Nodes from s</a:t>
            </a:r>
            <a:r>
              <a:rPr lang="en-US" sz="700" dirty="0"/>
              <a:t>ource chronogram are </a:t>
            </a:r>
            <a:r>
              <a:rPr lang="en-US" sz="700" b="1" dirty="0" err="1"/>
              <a:t>congruified</a:t>
            </a:r>
            <a:r>
              <a:rPr lang="en-US" sz="700" dirty="0"/>
              <a:t> to nodes in the tree topology: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B7E5FA8-FC3F-A841-A7A5-691B0FBFB1AF}"/>
              </a:ext>
            </a:extLst>
          </p:cNvPr>
          <p:cNvSpPr txBox="1"/>
          <p:nvPr/>
        </p:nvSpPr>
        <p:spPr>
          <a:xfrm>
            <a:off x="3511627" y="404813"/>
            <a:ext cx="230338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c1) </a:t>
            </a:r>
            <a:r>
              <a:rPr lang="en-US" sz="700" dirty="0"/>
              <a:t>A </a:t>
            </a:r>
            <a:r>
              <a:rPr lang="en-US" sz="700" b="1" dirty="0"/>
              <a:t>tree topology </a:t>
            </a:r>
            <a:r>
              <a:rPr lang="en-US" sz="700" dirty="0"/>
              <a:t>of the taxa of interest is chosen: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E041B43-3B0C-AD4C-BC5E-3486F0A0EABA}"/>
              </a:ext>
            </a:extLst>
          </p:cNvPr>
          <p:cNvSpPr txBox="1"/>
          <p:nvPr/>
        </p:nvSpPr>
        <p:spPr>
          <a:xfrm>
            <a:off x="3436956" y="3362210"/>
            <a:ext cx="947046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c4) S</a:t>
            </a:r>
            <a:r>
              <a:rPr lang="en-US" sz="700" dirty="0"/>
              <a:t>ummary ages of congruent nodes are used as secondary calibrations to </a:t>
            </a:r>
            <a:r>
              <a:rPr lang="en-US" sz="700" b="1" dirty="0"/>
              <a:t>date the tree topology.</a:t>
            </a:r>
          </a:p>
        </p:txBody>
      </p:sp>
      <p:pic>
        <p:nvPicPr>
          <p:cNvPr id="95" name="Graphic 94">
            <a:extLst>
              <a:ext uri="{FF2B5EF4-FFF2-40B4-BE49-F238E27FC236}">
                <a16:creationId xmlns:a16="http://schemas.microsoft.com/office/drawing/2014/main" id="{8EDAF532-7168-9AE9-062F-1DF26DAF95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48064" y="1007013"/>
            <a:ext cx="1714497" cy="1714497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8C1C9DBF-BD1D-C545-B352-FA0901555B94}"/>
              </a:ext>
            </a:extLst>
          </p:cNvPr>
          <p:cNvGrpSpPr/>
          <p:nvPr/>
        </p:nvGrpSpPr>
        <p:grpSpPr>
          <a:xfrm>
            <a:off x="5190716" y="638980"/>
            <a:ext cx="435765" cy="428859"/>
            <a:chOff x="10386505" y="7974231"/>
            <a:chExt cx="1706127" cy="1679086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9836CEC5-3584-7F4C-BE47-0C85E5C1408C}"/>
                </a:ext>
              </a:extLst>
            </p:cNvPr>
            <p:cNvSpPr/>
            <p:nvPr/>
          </p:nvSpPr>
          <p:spPr>
            <a:xfrm>
              <a:off x="10386505" y="7974231"/>
              <a:ext cx="1706127" cy="1679086"/>
            </a:xfrm>
            <a:prstGeom prst="ellipse">
              <a:avLst/>
            </a:prstGeom>
            <a:solidFill>
              <a:srgbClr val="558997">
                <a:alpha val="7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6"/>
            </a:p>
          </p:txBody>
        </p:sp>
        <p:pic>
          <p:nvPicPr>
            <p:cNvPr id="1026" name="Picture 2" descr="BOLD: Barcode of Life Data Systems | Centre for Biodiversity Genomics">
              <a:extLst>
                <a:ext uri="{FF2B5EF4-FFF2-40B4-BE49-F238E27FC236}">
                  <a16:creationId xmlns:a16="http://schemas.microsoft.com/office/drawing/2014/main" id="{D950FC1E-FA59-844B-9413-CCF31982CC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94348" y="8425714"/>
              <a:ext cx="1272973" cy="7797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29413002-8637-6B49-9BC9-E20CAE816881}"/>
              </a:ext>
            </a:extLst>
          </p:cNvPr>
          <p:cNvSpPr txBox="1"/>
          <p:nvPr/>
        </p:nvSpPr>
        <p:spPr>
          <a:xfrm>
            <a:off x="17720" y="846977"/>
            <a:ext cx="1273817" cy="1304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13" b="1" i="1" dirty="0"/>
              <a:t>a </a:t>
            </a:r>
          </a:p>
          <a:p>
            <a:pPr algn="ctr"/>
            <a:r>
              <a:rPr lang="en-US" sz="1313" b="1" i="1" dirty="0"/>
              <a:t>B</a:t>
            </a:r>
            <a:r>
              <a:rPr lang="en-US" sz="1313" b="1" i="1" baseline="-25000" dirty="0"/>
              <a:t>1 </a:t>
            </a:r>
            <a:r>
              <a:rPr lang="en-US" sz="1313" b="1" i="1" dirty="0"/>
              <a:t> </a:t>
            </a:r>
          </a:p>
          <a:p>
            <a:pPr algn="ctr"/>
            <a:r>
              <a:rPr lang="en-US" sz="1313" i="1" dirty="0"/>
              <a:t>C </a:t>
            </a:r>
          </a:p>
          <a:p>
            <a:pPr algn="ctr"/>
            <a:r>
              <a:rPr lang="en-US" sz="1313" i="1" dirty="0"/>
              <a:t>D</a:t>
            </a:r>
            <a:r>
              <a:rPr lang="en-US" sz="1313" b="1" i="1" dirty="0"/>
              <a:t>  </a:t>
            </a:r>
          </a:p>
          <a:p>
            <a:pPr algn="ctr"/>
            <a:r>
              <a:rPr lang="en-US" sz="1313" b="1" i="1" dirty="0" err="1"/>
              <a:t>Ee</a:t>
            </a:r>
            <a:r>
              <a:rPr lang="en-US" sz="1313" b="1" i="1" dirty="0"/>
              <a:t>  </a:t>
            </a:r>
          </a:p>
          <a:p>
            <a:pPr algn="ctr"/>
            <a:r>
              <a:rPr lang="en-US" sz="1313" b="1" i="1" dirty="0" err="1"/>
              <a:t>F</a:t>
            </a:r>
            <a:r>
              <a:rPr lang="en-US" sz="1313" b="1" i="1" baseline="-25000" dirty="0" err="1"/>
              <a:t>x</a:t>
            </a:r>
            <a:endParaRPr lang="en-US" sz="1313" b="1" i="1" baseline="-25000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C43384F-D18F-8948-8D26-D0FDB4A6F9F5}"/>
              </a:ext>
            </a:extLst>
          </p:cNvPr>
          <p:cNvSpPr txBox="1"/>
          <p:nvPr/>
        </p:nvSpPr>
        <p:spPr>
          <a:xfrm>
            <a:off x="-29059" y="2147376"/>
            <a:ext cx="137893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a2) </a:t>
            </a:r>
            <a:r>
              <a:rPr lang="en-US" sz="700" dirty="0"/>
              <a:t>Taxon names are processed </a:t>
            </a:r>
          </a:p>
          <a:p>
            <a:r>
              <a:rPr lang="en-US" sz="700" dirty="0"/>
              <a:t>       using the Taxonomic Name </a:t>
            </a:r>
          </a:p>
          <a:p>
            <a:r>
              <a:rPr lang="en-US" sz="700" dirty="0"/>
              <a:t>       Resolution Service (</a:t>
            </a:r>
            <a:r>
              <a:rPr lang="en-US" sz="700" b="1" dirty="0"/>
              <a:t>TNRS)</a:t>
            </a:r>
            <a:r>
              <a:rPr lang="en-US" sz="700" dirty="0"/>
              <a:t> </a:t>
            </a:r>
          </a:p>
          <a:p>
            <a:r>
              <a:rPr lang="en-US" sz="700" dirty="0"/>
              <a:t>       and are </a:t>
            </a:r>
            <a:r>
              <a:rPr lang="en-US" sz="700" b="1" dirty="0"/>
              <a:t>standardized</a:t>
            </a:r>
            <a:r>
              <a:rPr lang="en-US" sz="700" dirty="0"/>
              <a:t> to a    </a:t>
            </a:r>
          </a:p>
          <a:p>
            <a:r>
              <a:rPr lang="en-US" sz="700" dirty="0"/>
              <a:t>       taxonomy: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CA716A2-E1CE-CC53-F33E-9E9AAE6B259D}"/>
              </a:ext>
            </a:extLst>
          </p:cNvPr>
          <p:cNvGrpSpPr/>
          <p:nvPr/>
        </p:nvGrpSpPr>
        <p:grpSpPr>
          <a:xfrm>
            <a:off x="1370499" y="2806862"/>
            <a:ext cx="997820" cy="676656"/>
            <a:chOff x="1338768" y="3030316"/>
            <a:chExt cx="997820" cy="676656"/>
          </a:xfrm>
        </p:grpSpPr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265A40A3-4981-7D22-3BD2-FD53601693B0}"/>
                </a:ext>
              </a:extLst>
            </p:cNvPr>
            <p:cNvSpPr/>
            <p:nvPr/>
          </p:nvSpPr>
          <p:spPr>
            <a:xfrm>
              <a:off x="1338768" y="3030316"/>
              <a:ext cx="997820" cy="676656"/>
            </a:xfrm>
            <a:prstGeom prst="roundRect">
              <a:avLst/>
            </a:prstGeom>
            <a:solidFill>
              <a:srgbClr val="456CE3">
                <a:alpha val="69804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863" tIns="21431" rIns="42863" bIns="2143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6" dirty="0"/>
            </a:p>
          </p:txBody>
        </p:sp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F720312D-F327-33D3-61B5-857DB938F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361118" y="3035341"/>
              <a:ext cx="964407" cy="669726"/>
            </a:xfrm>
            <a:prstGeom prst="rect">
              <a:avLst/>
            </a:prstGeom>
          </p:spPr>
        </p:pic>
      </p:grpSp>
      <p:sp>
        <p:nvSpPr>
          <p:cNvPr id="142" name="TextBox 141">
            <a:extLst>
              <a:ext uri="{FF2B5EF4-FFF2-40B4-BE49-F238E27FC236}">
                <a16:creationId xmlns:a16="http://schemas.microsoft.com/office/drawing/2014/main" id="{E1F9AEA3-5120-D64B-9A13-430AA9AAD530}"/>
              </a:ext>
            </a:extLst>
          </p:cNvPr>
          <p:cNvSpPr txBox="1"/>
          <p:nvPr/>
        </p:nvSpPr>
        <p:spPr>
          <a:xfrm>
            <a:off x="-22980" y="2721359"/>
            <a:ext cx="1329935" cy="1304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13" b="1" i="1" dirty="0"/>
              <a:t>A   </a:t>
            </a:r>
          </a:p>
          <a:p>
            <a:pPr algn="ctr"/>
            <a:r>
              <a:rPr lang="en-US" sz="1313" b="1" i="1" dirty="0"/>
              <a:t>B  </a:t>
            </a:r>
          </a:p>
          <a:p>
            <a:pPr algn="ctr"/>
            <a:r>
              <a:rPr lang="en-US" sz="1313" i="1" dirty="0"/>
              <a:t>C   </a:t>
            </a:r>
          </a:p>
          <a:p>
            <a:pPr algn="ctr"/>
            <a:r>
              <a:rPr lang="en-US" sz="1313" i="1" dirty="0"/>
              <a:t>D   </a:t>
            </a:r>
          </a:p>
          <a:p>
            <a:pPr algn="ctr"/>
            <a:r>
              <a:rPr lang="en-US" sz="1313" b="1" i="1" dirty="0"/>
              <a:t>E   </a:t>
            </a:r>
          </a:p>
          <a:p>
            <a:pPr algn="ctr"/>
            <a:r>
              <a:rPr lang="en-US" sz="1313" b="1" i="1" dirty="0"/>
              <a:t>F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69803FA4-C060-3640-AE0A-B5EB185D5CB9}"/>
              </a:ext>
            </a:extLst>
          </p:cNvPr>
          <p:cNvSpPr txBox="1"/>
          <p:nvPr/>
        </p:nvSpPr>
        <p:spPr>
          <a:xfrm>
            <a:off x="2529" y="420620"/>
            <a:ext cx="1504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a1) </a:t>
            </a:r>
            <a:r>
              <a:rPr lang="en-US" sz="700" dirty="0"/>
              <a:t>A list of </a:t>
            </a:r>
            <a:r>
              <a:rPr lang="en-US" sz="700" b="1" dirty="0"/>
              <a:t>taxon names</a:t>
            </a:r>
            <a:r>
              <a:rPr lang="en-US" sz="700" dirty="0"/>
              <a:t> is </a:t>
            </a:r>
          </a:p>
          <a:p>
            <a:r>
              <a:rPr lang="en-US" sz="700" dirty="0"/>
              <a:t>      provided by the user</a:t>
            </a:r>
            <a:r>
              <a:rPr lang="en-US" sz="700" b="1" dirty="0"/>
              <a:t>.</a:t>
            </a:r>
            <a:r>
              <a:rPr lang="en-US" sz="700" dirty="0"/>
              <a:t> It can </a:t>
            </a:r>
          </a:p>
          <a:p>
            <a:r>
              <a:rPr lang="en-US" sz="700" dirty="0"/>
              <a:t>      contain synonyms and </a:t>
            </a:r>
          </a:p>
          <a:p>
            <a:r>
              <a:rPr lang="en-US" sz="700" dirty="0"/>
              <a:t>      misspellings: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1426A1-0692-484A-9BA0-880D455CEDDD}"/>
              </a:ext>
            </a:extLst>
          </p:cNvPr>
          <p:cNvSpPr txBox="1"/>
          <p:nvPr/>
        </p:nvSpPr>
        <p:spPr>
          <a:xfrm>
            <a:off x="1343056" y="2435492"/>
            <a:ext cx="208334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700" b="1" dirty="0"/>
              <a:t>b2) </a:t>
            </a:r>
            <a:r>
              <a:rPr lang="en-US" sz="700" dirty="0"/>
              <a:t>Matching chronograms are pruned and saved as </a:t>
            </a:r>
          </a:p>
          <a:p>
            <a:r>
              <a:rPr lang="en-US" sz="700" b="1" dirty="0"/>
              <a:t>       source chronograms:</a:t>
            </a:r>
            <a:endParaRPr lang="en-US" sz="700" dirty="0"/>
          </a:p>
        </p:txBody>
      </p:sp>
      <p:sp>
        <p:nvSpPr>
          <p:cNvPr id="70" name="Right Arrow 69">
            <a:extLst>
              <a:ext uri="{FF2B5EF4-FFF2-40B4-BE49-F238E27FC236}">
                <a16:creationId xmlns:a16="http://schemas.microsoft.com/office/drawing/2014/main" id="{70CB005D-C79D-9D88-128A-FB60657AE85E}"/>
              </a:ext>
            </a:extLst>
          </p:cNvPr>
          <p:cNvSpPr/>
          <p:nvPr/>
        </p:nvSpPr>
        <p:spPr>
          <a:xfrm rot="5400000" flipV="1">
            <a:off x="3524329" y="3236918"/>
            <a:ext cx="170963" cy="10972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45"/>
          </a:p>
        </p:txBody>
      </p:sp>
      <p:sp>
        <p:nvSpPr>
          <p:cNvPr id="71" name="Right Arrow 70">
            <a:extLst>
              <a:ext uri="{FF2B5EF4-FFF2-40B4-BE49-F238E27FC236}">
                <a16:creationId xmlns:a16="http://schemas.microsoft.com/office/drawing/2014/main" id="{A3692BCF-528A-90B4-2E3B-255C7A280F17}"/>
              </a:ext>
            </a:extLst>
          </p:cNvPr>
          <p:cNvSpPr/>
          <p:nvPr/>
        </p:nvSpPr>
        <p:spPr>
          <a:xfrm rot="5400000" flipV="1">
            <a:off x="3603646" y="567352"/>
            <a:ext cx="91440" cy="10972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45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E37E132-1F26-97D7-8C31-0439C9B09E76}"/>
              </a:ext>
            </a:extLst>
          </p:cNvPr>
          <p:cNvSpPr txBox="1"/>
          <p:nvPr/>
        </p:nvSpPr>
        <p:spPr>
          <a:xfrm>
            <a:off x="1316800" y="16738"/>
            <a:ext cx="2177066" cy="3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38" b="1" dirty="0"/>
              <a:t>b) Searching </a:t>
            </a:r>
            <a:r>
              <a:rPr lang="en-US" sz="938" b="1" dirty="0" err="1"/>
              <a:t>DateLife’s</a:t>
            </a:r>
            <a:r>
              <a:rPr lang="en-US" sz="938" b="1" dirty="0"/>
              <a:t> chronogram database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873C879-529F-060D-6593-F8A4D53B54B7}"/>
              </a:ext>
            </a:extLst>
          </p:cNvPr>
          <p:cNvSpPr txBox="1"/>
          <p:nvPr/>
        </p:nvSpPr>
        <p:spPr>
          <a:xfrm>
            <a:off x="5114275" y="1161934"/>
            <a:ext cx="1861748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A tree topology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1652C9C9-16D7-D072-9866-3A8509883090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4981" r="16846"/>
          <a:stretch/>
        </p:blipFill>
        <p:spPr>
          <a:xfrm>
            <a:off x="3473942" y="2610279"/>
            <a:ext cx="1640333" cy="640823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42A1116B-DA90-4DD8-10F6-236D02A636E3}"/>
              </a:ext>
            </a:extLst>
          </p:cNvPr>
          <p:cNvGrpSpPr/>
          <p:nvPr/>
        </p:nvGrpSpPr>
        <p:grpSpPr>
          <a:xfrm>
            <a:off x="6188106" y="426523"/>
            <a:ext cx="674096" cy="369332"/>
            <a:chOff x="3859442" y="1099889"/>
            <a:chExt cx="674096" cy="369332"/>
          </a:xfrm>
        </p:grpSpPr>
        <p:sp>
          <p:nvSpPr>
            <p:cNvPr id="37" name="Snip Diagonal Corner Rectangle 36">
              <a:extLst>
                <a:ext uri="{FF2B5EF4-FFF2-40B4-BE49-F238E27FC236}">
                  <a16:creationId xmlns:a16="http://schemas.microsoft.com/office/drawing/2014/main" id="{F9A5CB8E-ED9C-2718-6EAD-3B5A40C5A0DA}"/>
                </a:ext>
              </a:extLst>
            </p:cNvPr>
            <p:cNvSpPr/>
            <p:nvPr/>
          </p:nvSpPr>
          <p:spPr>
            <a:xfrm>
              <a:off x="3983925" y="1112177"/>
              <a:ext cx="440510" cy="347015"/>
            </a:xfrm>
            <a:prstGeom prst="snip2DiagRect">
              <a:avLst/>
            </a:prstGeom>
            <a:solidFill>
              <a:srgbClr val="E6A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C288730-CCB7-0D30-24EC-8ED23F6D2D4C}"/>
                </a:ext>
              </a:extLst>
            </p:cNvPr>
            <p:cNvSpPr txBox="1"/>
            <p:nvPr/>
          </p:nvSpPr>
          <p:spPr>
            <a:xfrm>
              <a:off x="3859442" y="1099889"/>
              <a:ext cx="6740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chemeClr val="accent6">
                      <a:lumMod val="75000"/>
                    </a:schemeClr>
                  </a:solidFill>
                </a:rPr>
                <a:t>The largest source chronogram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51884DA-19E6-6BB4-53B4-3D64820B316F}"/>
              </a:ext>
            </a:extLst>
          </p:cNvPr>
          <p:cNvGrpSpPr/>
          <p:nvPr/>
        </p:nvGrpSpPr>
        <p:grpSpPr>
          <a:xfrm>
            <a:off x="5725325" y="457945"/>
            <a:ext cx="518056" cy="292212"/>
            <a:chOff x="5112258" y="655789"/>
            <a:chExt cx="596323" cy="336359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25655ADB-2B9D-A825-1A5C-263D64990D69}"/>
                </a:ext>
              </a:extLst>
            </p:cNvPr>
            <p:cNvSpPr/>
            <p:nvPr/>
          </p:nvSpPr>
          <p:spPr>
            <a:xfrm>
              <a:off x="5112258" y="655789"/>
              <a:ext cx="596323" cy="336359"/>
            </a:xfrm>
            <a:prstGeom prst="roundRect">
              <a:avLst/>
            </a:prstGeom>
            <a:solidFill>
              <a:srgbClr val="4698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8E8014CE-CBDA-16F3-E943-8510BC550B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148194" y="698937"/>
              <a:ext cx="475906" cy="227494"/>
            </a:xfrm>
            <a:prstGeom prst="rect">
              <a:avLst/>
            </a:prstGeom>
          </p:spPr>
        </p:pic>
      </p:grpSp>
      <p:sp>
        <p:nvSpPr>
          <p:cNvPr id="130" name="Rectangle 129">
            <a:extLst>
              <a:ext uri="{FF2B5EF4-FFF2-40B4-BE49-F238E27FC236}">
                <a16:creationId xmlns:a16="http://schemas.microsoft.com/office/drawing/2014/main" id="{6E284C2D-CA19-2D3B-23B7-FE469C3EB2B4}"/>
              </a:ext>
            </a:extLst>
          </p:cNvPr>
          <p:cNvSpPr/>
          <p:nvPr/>
        </p:nvSpPr>
        <p:spPr>
          <a:xfrm>
            <a:off x="1392849" y="633319"/>
            <a:ext cx="2032027" cy="272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0F72CDD-7C5F-5E57-A5D6-0B7F27026692}"/>
              </a:ext>
            </a:extLst>
          </p:cNvPr>
          <p:cNvGrpSpPr/>
          <p:nvPr/>
        </p:nvGrpSpPr>
        <p:grpSpPr>
          <a:xfrm>
            <a:off x="5719802" y="791615"/>
            <a:ext cx="540818" cy="357337"/>
            <a:chOff x="4264408" y="1044781"/>
            <a:chExt cx="511679" cy="338084"/>
          </a:xfrm>
        </p:grpSpPr>
        <p:sp>
          <p:nvSpPr>
            <p:cNvPr id="48" name="Regular Pentagon 47">
              <a:extLst>
                <a:ext uri="{FF2B5EF4-FFF2-40B4-BE49-F238E27FC236}">
                  <a16:creationId xmlns:a16="http://schemas.microsoft.com/office/drawing/2014/main" id="{5BA4D00C-FBDC-3B89-C32F-17739A9E79B7}"/>
                </a:ext>
              </a:extLst>
            </p:cNvPr>
            <p:cNvSpPr/>
            <p:nvPr/>
          </p:nvSpPr>
          <p:spPr>
            <a:xfrm>
              <a:off x="4312699" y="1044781"/>
              <a:ext cx="392547" cy="338084"/>
            </a:xfrm>
            <a:prstGeom prst="pentago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0B9EF52-D09F-EC2F-E253-90534F43DF92}"/>
                </a:ext>
              </a:extLst>
            </p:cNvPr>
            <p:cNvSpPr txBox="1"/>
            <p:nvPr/>
          </p:nvSpPr>
          <p:spPr>
            <a:xfrm>
              <a:off x="4264408" y="1105020"/>
              <a:ext cx="51167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C00000"/>
                  </a:solidFill>
                </a:rPr>
                <a:t>Your own </a:t>
              </a:r>
            </a:p>
            <a:p>
              <a:pPr algn="ctr"/>
              <a:r>
                <a:rPr lang="en-US" sz="600" b="1" dirty="0">
                  <a:solidFill>
                    <a:srgbClr val="C00000"/>
                  </a:solidFill>
                </a:rPr>
                <a:t>tree</a:t>
              </a:r>
            </a:p>
          </p:txBody>
        </p:sp>
      </p:grpSp>
      <p:sp>
        <p:nvSpPr>
          <p:cNvPr id="53" name="Right Arrow 52">
            <a:extLst>
              <a:ext uri="{FF2B5EF4-FFF2-40B4-BE49-F238E27FC236}">
                <a16:creationId xmlns:a16="http://schemas.microsoft.com/office/drawing/2014/main" id="{D2D053BC-0B81-766E-4C0E-3F92734E4A22}"/>
              </a:ext>
            </a:extLst>
          </p:cNvPr>
          <p:cNvSpPr/>
          <p:nvPr/>
        </p:nvSpPr>
        <p:spPr>
          <a:xfrm rot="5400000" flipV="1">
            <a:off x="3534015" y="2334754"/>
            <a:ext cx="137160" cy="109728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45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CE40B3B-E293-77BF-A437-A39800DA8A19}"/>
              </a:ext>
            </a:extLst>
          </p:cNvPr>
          <p:cNvSpPr txBox="1"/>
          <p:nvPr/>
        </p:nvSpPr>
        <p:spPr>
          <a:xfrm>
            <a:off x="1756254" y="2210135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2961957-C6D4-8AD3-D54A-A8409340AE36}"/>
              </a:ext>
            </a:extLst>
          </p:cNvPr>
          <p:cNvSpPr txBox="1"/>
          <p:nvPr/>
        </p:nvSpPr>
        <p:spPr>
          <a:xfrm>
            <a:off x="1731470" y="1531998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144E734-B3E6-FDDD-493F-2D22170A15CA}"/>
              </a:ext>
            </a:extLst>
          </p:cNvPr>
          <p:cNvSpPr txBox="1"/>
          <p:nvPr/>
        </p:nvSpPr>
        <p:spPr>
          <a:xfrm>
            <a:off x="3452719" y="2449425"/>
            <a:ext cx="1755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c3) </a:t>
            </a:r>
            <a:r>
              <a:rPr lang="en-US" sz="700" dirty="0" err="1"/>
              <a:t>Congruified</a:t>
            </a:r>
            <a:r>
              <a:rPr lang="en-US" sz="700" b="1" dirty="0"/>
              <a:t> node ages </a:t>
            </a:r>
            <a:r>
              <a:rPr lang="en-US" sz="700" dirty="0"/>
              <a:t>are </a:t>
            </a:r>
            <a:r>
              <a:rPr lang="en-US" sz="700" b="1" dirty="0"/>
              <a:t>summarized </a:t>
            </a:r>
          </a:p>
          <a:p>
            <a:r>
              <a:rPr lang="en-US" sz="700" b="1" dirty="0"/>
              <a:t>       </a:t>
            </a:r>
            <a:r>
              <a:rPr lang="en-US" sz="700" dirty="0"/>
              <a:t>by node: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A47607F-6EA7-B33A-001A-AE08491416A6}"/>
              </a:ext>
            </a:extLst>
          </p:cNvPr>
          <p:cNvSpPr txBox="1"/>
          <p:nvPr/>
        </p:nvSpPr>
        <p:spPr>
          <a:xfrm flipH="1">
            <a:off x="18008" y="3963070"/>
            <a:ext cx="13673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In this example, 4 names are synonyms in the standardized taxonomy, shown in bold.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AE15DB3-A0FF-641D-206B-09AA4C4D3698}"/>
              </a:ext>
            </a:extLst>
          </p:cNvPr>
          <p:cNvSpPr txBox="1"/>
          <p:nvPr/>
        </p:nvSpPr>
        <p:spPr>
          <a:xfrm>
            <a:off x="5199338" y="2439475"/>
            <a:ext cx="1631523" cy="2308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Median summary chronogram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E991D17-9BFF-1D35-8369-85E41F2B9FD8}"/>
              </a:ext>
            </a:extLst>
          </p:cNvPr>
          <p:cNvGrpSpPr/>
          <p:nvPr/>
        </p:nvGrpSpPr>
        <p:grpSpPr>
          <a:xfrm>
            <a:off x="2432167" y="2699312"/>
            <a:ext cx="1002640" cy="784206"/>
            <a:chOff x="2410265" y="2667117"/>
            <a:chExt cx="1002640" cy="784206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28515ED7-9434-F570-658D-0CC615116B95}"/>
                </a:ext>
              </a:extLst>
            </p:cNvPr>
            <p:cNvSpPr/>
            <p:nvPr/>
          </p:nvSpPr>
          <p:spPr>
            <a:xfrm>
              <a:off x="2410265" y="2667117"/>
              <a:ext cx="997821" cy="784206"/>
            </a:xfrm>
            <a:prstGeom prst="roundRect">
              <a:avLst/>
            </a:prstGeom>
            <a:solidFill>
              <a:srgbClr val="D23004">
                <a:alpha val="69804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863" tIns="21431" rIns="42863" bIns="2143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6" dirty="0"/>
            </a:p>
          </p:txBody>
        </p:sp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83F8F78E-7FBF-4547-94EE-B9D2766E2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448499" y="2725357"/>
              <a:ext cx="964406" cy="669726"/>
            </a:xfrm>
            <a:prstGeom prst="rect">
              <a:avLst/>
            </a:prstGeom>
          </p:spPr>
        </p:pic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237CE8B6-FF88-A54D-9058-1A544CD55E4E}"/>
              </a:ext>
            </a:extLst>
          </p:cNvPr>
          <p:cNvGrpSpPr/>
          <p:nvPr/>
        </p:nvGrpSpPr>
        <p:grpSpPr>
          <a:xfrm>
            <a:off x="1915483" y="3551990"/>
            <a:ext cx="997821" cy="792035"/>
            <a:chOff x="349831" y="5774256"/>
            <a:chExt cx="2128684" cy="1689674"/>
          </a:xfrm>
        </p:grpSpPr>
        <p:sp>
          <p:nvSpPr>
            <p:cNvPr id="132" name="Rounded Rectangle 131">
              <a:extLst>
                <a:ext uri="{FF2B5EF4-FFF2-40B4-BE49-F238E27FC236}">
                  <a16:creationId xmlns:a16="http://schemas.microsoft.com/office/drawing/2014/main" id="{78450D60-342C-774D-889C-C19A33B394BE}"/>
                </a:ext>
              </a:extLst>
            </p:cNvPr>
            <p:cNvSpPr/>
            <p:nvPr/>
          </p:nvSpPr>
          <p:spPr>
            <a:xfrm>
              <a:off x="349831" y="5774256"/>
              <a:ext cx="2128684" cy="1689674"/>
            </a:xfrm>
            <a:prstGeom prst="roundRect">
              <a:avLst/>
            </a:prstGeom>
            <a:solidFill>
              <a:srgbClr val="A2FD3B">
                <a:alpha val="69804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863" tIns="21431" rIns="42863" bIns="2143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6" dirty="0"/>
            </a:p>
          </p:txBody>
        </p:sp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9094FA13-8AF7-1A40-8183-C2AFE2C7E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74937" y="5929435"/>
              <a:ext cx="2057400" cy="1428750"/>
            </a:xfrm>
            <a:prstGeom prst="rect">
              <a:avLst/>
            </a:prstGeom>
          </p:spPr>
        </p:pic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01920247-C39D-D3E4-E5DE-6CD0B6A5750E}"/>
              </a:ext>
            </a:extLst>
          </p:cNvPr>
          <p:cNvSpPr txBox="1"/>
          <p:nvPr/>
        </p:nvSpPr>
        <p:spPr>
          <a:xfrm>
            <a:off x="3517014" y="69142"/>
            <a:ext cx="3297577" cy="236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38" b="1" dirty="0"/>
              <a:t>c) Summarizing </a:t>
            </a:r>
            <a:r>
              <a:rPr lang="en-US" sz="938" b="1" dirty="0" err="1"/>
              <a:t>DateLife’s</a:t>
            </a:r>
            <a:r>
              <a:rPr lang="en-US" sz="938" b="1" dirty="0"/>
              <a:t> search results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F1D810-D970-5785-3537-2A4B3B138960}"/>
              </a:ext>
            </a:extLst>
          </p:cNvPr>
          <p:cNvSpPr txBox="1"/>
          <p:nvPr/>
        </p:nvSpPr>
        <p:spPr>
          <a:xfrm>
            <a:off x="-27384" y="33487"/>
            <a:ext cx="1307634" cy="38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38" b="1" dirty="0"/>
              <a:t>a) Creating a </a:t>
            </a:r>
            <a:r>
              <a:rPr lang="en-US" sz="938" b="1" dirty="0" err="1"/>
              <a:t>DateLife</a:t>
            </a:r>
            <a:r>
              <a:rPr lang="en-US" sz="938" b="1" dirty="0"/>
              <a:t> search query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12ADE77C-B3BC-4FA5-DB5C-4E2267B22046}"/>
              </a:ext>
            </a:extLst>
          </p:cNvPr>
          <p:cNvSpPr txBox="1"/>
          <p:nvPr/>
        </p:nvSpPr>
        <p:spPr>
          <a:xfrm>
            <a:off x="1310168" y="600671"/>
            <a:ext cx="2170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b="1" dirty="0"/>
              <a:t>b1) Processed taxon names</a:t>
            </a:r>
            <a:r>
              <a:rPr lang="en-US" sz="700" dirty="0"/>
              <a:t> are searched in </a:t>
            </a:r>
          </a:p>
          <a:p>
            <a:r>
              <a:rPr lang="en-US" sz="700" dirty="0"/>
              <a:t>       </a:t>
            </a:r>
            <a:r>
              <a:rPr lang="en-US" sz="700" dirty="0" err="1"/>
              <a:t>DateLife’s</a:t>
            </a:r>
            <a:r>
              <a:rPr lang="en-US" sz="700" dirty="0"/>
              <a:t> chronogram database and identified (</a:t>
            </a:r>
            <a:r>
              <a:rPr lang="en-US" sz="700" dirty="0">
                <a:solidFill>
                  <a:srgbClr val="FF0000"/>
                </a:solidFill>
              </a:rPr>
              <a:t>*</a:t>
            </a:r>
            <a:r>
              <a:rPr lang="en-US" sz="700" dirty="0"/>
              <a:t>):</a:t>
            </a:r>
          </a:p>
        </p:txBody>
      </p:sp>
      <p:sp>
        <p:nvSpPr>
          <p:cNvPr id="139" name="Stored Data 138">
            <a:extLst>
              <a:ext uri="{FF2B5EF4-FFF2-40B4-BE49-F238E27FC236}">
                <a16:creationId xmlns:a16="http://schemas.microsoft.com/office/drawing/2014/main" id="{039307F9-72A4-4596-4D27-8906D62A5565}"/>
              </a:ext>
            </a:extLst>
          </p:cNvPr>
          <p:cNvSpPr/>
          <p:nvPr/>
        </p:nvSpPr>
        <p:spPr>
          <a:xfrm rot="13356670">
            <a:off x="3301190" y="4199696"/>
            <a:ext cx="289778" cy="295034"/>
          </a:xfrm>
          <a:prstGeom prst="flowChartOnlineStorag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Stored Data 139">
            <a:extLst>
              <a:ext uri="{FF2B5EF4-FFF2-40B4-BE49-F238E27FC236}">
                <a16:creationId xmlns:a16="http://schemas.microsoft.com/office/drawing/2014/main" id="{9E9D43CB-89CC-1508-61B4-378E1A9B6E92}"/>
              </a:ext>
            </a:extLst>
          </p:cNvPr>
          <p:cNvSpPr/>
          <p:nvPr/>
        </p:nvSpPr>
        <p:spPr>
          <a:xfrm rot="18808005">
            <a:off x="1245782" y="4243052"/>
            <a:ext cx="289778" cy="295034"/>
          </a:xfrm>
          <a:prstGeom prst="flowChartOnlineStorag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6F0AA171-3E34-8B3F-8AA0-D6C934C0EE0F}"/>
              </a:ext>
            </a:extLst>
          </p:cNvPr>
          <p:cNvGrpSpPr/>
          <p:nvPr/>
        </p:nvGrpSpPr>
        <p:grpSpPr>
          <a:xfrm>
            <a:off x="1318759" y="19677"/>
            <a:ext cx="2144065" cy="4370252"/>
            <a:chOff x="412729" y="5797035"/>
            <a:chExt cx="2538828" cy="1510990"/>
          </a:xfrm>
        </p:grpSpPr>
        <p:sp>
          <p:nvSpPr>
            <p:cNvPr id="143" name="Rounded Rectangle 142">
              <a:extLst>
                <a:ext uri="{FF2B5EF4-FFF2-40B4-BE49-F238E27FC236}">
                  <a16:creationId xmlns:a16="http://schemas.microsoft.com/office/drawing/2014/main" id="{10CDBF9F-8B23-ADB5-C3E0-03532507F229}"/>
                </a:ext>
              </a:extLst>
            </p:cNvPr>
            <p:cNvSpPr/>
            <p:nvPr/>
          </p:nvSpPr>
          <p:spPr>
            <a:xfrm>
              <a:off x="419109" y="5800722"/>
              <a:ext cx="2532448" cy="1507303"/>
            </a:xfrm>
            <a:prstGeom prst="roundRect">
              <a:avLst/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  <p:sp>
          <p:nvSpPr>
            <p:cNvPr id="144" name="Rounded Rectangle 143">
              <a:extLst>
                <a:ext uri="{FF2B5EF4-FFF2-40B4-BE49-F238E27FC236}">
                  <a16:creationId xmlns:a16="http://schemas.microsoft.com/office/drawing/2014/main" id="{7CC9EA49-7B29-0FF3-06EF-EDC456E178E3}"/>
                </a:ext>
              </a:extLst>
            </p:cNvPr>
            <p:cNvSpPr/>
            <p:nvPr/>
          </p:nvSpPr>
          <p:spPr>
            <a:xfrm>
              <a:off x="412729" y="5797035"/>
              <a:ext cx="2527112" cy="12855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6522" tIns="18261" rIns="36522" bIns="1826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5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E68FDDA-82A6-37AA-51CA-E997BA6D5EA5}"/>
              </a:ext>
            </a:extLst>
          </p:cNvPr>
          <p:cNvSpPr txBox="1"/>
          <p:nvPr/>
        </p:nvSpPr>
        <p:spPr>
          <a:xfrm>
            <a:off x="3092861" y="1660183"/>
            <a:ext cx="2487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*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ED29F49-7B53-6196-4A1F-343D21C40654}"/>
              </a:ext>
            </a:extLst>
          </p:cNvPr>
          <p:cNvGrpSpPr/>
          <p:nvPr/>
        </p:nvGrpSpPr>
        <p:grpSpPr>
          <a:xfrm>
            <a:off x="6209072" y="841939"/>
            <a:ext cx="648928" cy="369332"/>
            <a:chOff x="3861652" y="1150967"/>
            <a:chExt cx="648928" cy="369332"/>
          </a:xfrm>
        </p:grpSpPr>
        <p:sp>
          <p:nvSpPr>
            <p:cNvPr id="33" name="Plaque 32">
              <a:extLst>
                <a:ext uri="{FF2B5EF4-FFF2-40B4-BE49-F238E27FC236}">
                  <a16:creationId xmlns:a16="http://schemas.microsoft.com/office/drawing/2014/main" id="{0791507B-F2BD-F1E0-33B9-2FC8255D00D1}"/>
                </a:ext>
              </a:extLst>
            </p:cNvPr>
            <p:cNvSpPr/>
            <p:nvPr/>
          </p:nvSpPr>
          <p:spPr>
            <a:xfrm>
              <a:off x="3948754" y="1163621"/>
              <a:ext cx="473931" cy="340059"/>
            </a:xfrm>
            <a:prstGeom prst="plaqu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E092CC8-D655-A705-4D90-6C79DA7E727A}"/>
                </a:ext>
              </a:extLst>
            </p:cNvPr>
            <p:cNvSpPr txBox="1"/>
            <p:nvPr/>
          </p:nvSpPr>
          <p:spPr>
            <a:xfrm>
              <a:off x="3861652" y="1150967"/>
              <a:ext cx="64892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7030A0"/>
                  </a:solidFill>
                </a:rPr>
                <a:t>A tree from the</a:t>
              </a:r>
            </a:p>
            <a:p>
              <a:pPr algn="ctr"/>
              <a:r>
                <a:rPr lang="en-US" sz="600" b="1" dirty="0">
                  <a:solidFill>
                    <a:srgbClr val="7030A0"/>
                  </a:solidFill>
                </a:rPr>
                <a:t>literature</a:t>
              </a:r>
            </a:p>
          </p:txBody>
        </p:sp>
      </p:grpSp>
      <p:sp>
        <p:nvSpPr>
          <p:cNvPr id="147" name="TextBox 146">
            <a:extLst>
              <a:ext uri="{FF2B5EF4-FFF2-40B4-BE49-F238E27FC236}">
                <a16:creationId xmlns:a16="http://schemas.microsoft.com/office/drawing/2014/main" id="{6E5CF580-4469-4B66-A6D0-A3C60E3EC067}"/>
              </a:ext>
            </a:extLst>
          </p:cNvPr>
          <p:cNvSpPr txBox="1"/>
          <p:nvPr/>
        </p:nvSpPr>
        <p:spPr>
          <a:xfrm>
            <a:off x="1322122" y="10991"/>
            <a:ext cx="2130597" cy="396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59" b="1" dirty="0"/>
              <a:t>b) Search </a:t>
            </a:r>
            <a:r>
              <a:rPr lang="en-US" sz="959" b="1" dirty="0" err="1"/>
              <a:t>DateLife’s</a:t>
            </a:r>
            <a:r>
              <a:rPr lang="en-US" sz="959" b="1" dirty="0"/>
              <a:t> chronogram database</a:t>
            </a:r>
          </a:p>
        </p:txBody>
      </p:sp>
    </p:spTree>
    <p:extLst>
      <p:ext uri="{BB962C8B-B14F-4D97-AF65-F5344CB8AC3E}">
        <p14:creationId xmlns:p14="http://schemas.microsoft.com/office/powerpoint/2010/main" val="3827921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44932</TotalTime>
  <Words>209</Words>
  <Application>Microsoft Macintosh PowerPoint</Application>
  <PresentationFormat>Custom</PresentationFormat>
  <Paragraphs>45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luna</dc:creator>
  <cp:lastModifiedBy>Luna Luisa Sanchez Reyes</cp:lastModifiedBy>
  <cp:revision>97</cp:revision>
  <cp:lastPrinted>2022-02-28T20:48:48Z</cp:lastPrinted>
  <dcterms:created xsi:type="dcterms:W3CDTF">2022-02-19T10:36:43Z</dcterms:created>
  <dcterms:modified xsi:type="dcterms:W3CDTF">2023-06-09T07:32:53Z</dcterms:modified>
</cp:coreProperties>
</file>

<file path=docProps/thumbnail.jpeg>
</file>